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png>
</file>

<file path=ppt/media/image10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0" cy="3398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49" y="214814"/>
            <a:ext cx="232876" cy="2565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3" cy="360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59" cy="25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19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3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1" y="5449787"/>
            <a:ext cx="284369" cy="307339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13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14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78" y="5162339"/>
            <a:ext cx="258623" cy="269239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13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14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78" y="5162339"/>
            <a:ext cx="258623" cy="269239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3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28444"/>
            <a:ext cx="217637" cy="24130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7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9"/>
            <a:ext cx="9142016" cy="5136793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1" y="4477679"/>
            <a:ext cx="9144186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9" y="4704062"/>
            <a:ext cx="4996253" cy="898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7"/>
            <a:ext cx="6539483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7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80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 lIns="45718" tIns="45718" rIns="45718" bIns="45718"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83572"/>
            <a:ext cx="232873" cy="25653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7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7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4" y="183571"/>
            <a:ext cx="232875" cy="2565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70" marR="0" indent="-32657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Arrowhead Framework development coordination:…"/>
          <p:cNvSpPr txBox="1"/>
          <p:nvPr>
            <p:ph type="ctrTitle"/>
          </p:nvPr>
        </p:nvSpPr>
        <p:spPr>
          <a:xfrm>
            <a:off x="799888" y="1280403"/>
            <a:ext cx="7517811" cy="3398025"/>
          </a:xfrm>
          <a:prstGeom prst="rect">
            <a:avLst/>
          </a:prstGeom>
        </p:spPr>
        <p:txBody>
          <a:bodyPr/>
          <a:lstStyle/>
          <a:p>
            <a:pPr/>
            <a:r>
              <a:t>Arrowhead Framework development coordination: </a:t>
            </a:r>
          </a:p>
          <a:p>
            <a:pPr/>
            <a:r>
              <a:t>180417</a:t>
            </a:r>
          </a:p>
        </p:txBody>
      </p:sp>
      <p:sp>
        <p:nvSpPr>
          <p:cNvPr id="189" name="Slide Number"/>
          <p:cNvSpPr txBox="1"/>
          <p:nvPr>
            <p:ph type="sldNum" sz="quarter" idx="4294967295"/>
          </p:nvPr>
        </p:nvSpPr>
        <p:spPr>
          <a:xfrm>
            <a:off x="8747317" y="214814"/>
            <a:ext cx="168508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90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3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94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799888" y="770581"/>
            <a:ext cx="7799074" cy="4508974"/>
          </a:xfrm>
          <a:prstGeom prst="rect">
            <a:avLst/>
          </a:prstGeom>
        </p:spPr>
        <p:txBody>
          <a:bodyPr numCol="2" spcCol="389953"/>
          <a:lstStyle/>
          <a:p>
            <a:pPr marL="112294" indent="-112294" defTabSz="224942">
              <a:spcBef>
                <a:spcPts val="0"/>
              </a:spcBef>
              <a:buSzPct val="100000"/>
              <a:buAutoNum type="arabicParenR" startAt="1"/>
              <a:defRPr sz="1500">
                <a:latin typeface="+mn-lt"/>
                <a:ea typeface="+mn-ea"/>
                <a:cs typeface="+mn-cs"/>
                <a:sym typeface="Helvetica"/>
              </a:defRPr>
            </a:pPr>
            <a:r>
              <a:t> WP1 WS June in Luleå, 19-21, WP2, WP3, WP8 will join, add one day so 19-21</a:t>
            </a:r>
            <a:br/>
            <a:r>
              <a:t> </a:t>
            </a:r>
          </a:p>
          <a:p>
            <a:pPr marL="112294" indent="-112294" defTabSz="224942">
              <a:spcBef>
                <a:spcPts val="0"/>
              </a:spcBef>
              <a:buSzPct val="100000"/>
              <a:buAutoNum type="arabicParenR" startAt="1"/>
              <a:defRPr sz="1500">
                <a:latin typeface="+mn-lt"/>
                <a:ea typeface="+mn-ea"/>
                <a:cs typeface="+mn-cs"/>
                <a:sym typeface="Helvetica"/>
              </a:defRPr>
            </a:pPr>
            <a:r>
              <a:t>Dissemination </a:t>
            </a:r>
            <a:br/>
            <a:r>
              <a:t>ICPS 2018, a number of papers</a:t>
            </a:r>
            <a:br/>
            <a:r>
              <a:t>INDIN, IECON, ETFA</a:t>
            </a:r>
            <a:br/>
          </a:p>
          <a:p>
            <a:pPr marL="112294" indent="-112294" defTabSz="224942">
              <a:spcBef>
                <a:spcPts val="0"/>
              </a:spcBef>
              <a:buSzPct val="100000"/>
              <a:buAutoNum type="arabicParenR" startAt="1"/>
              <a:defRPr sz="1500">
                <a:latin typeface="+mn-lt"/>
                <a:ea typeface="+mn-ea"/>
                <a:cs typeface="+mn-cs"/>
                <a:sym typeface="Helvetica"/>
              </a:defRPr>
            </a:pPr>
            <a:r>
              <a:t> Update of Arrowhead Framework wiki site, Csaba, Fernando</a:t>
            </a:r>
            <a:br/>
          </a:p>
          <a:p>
            <a:pPr marL="112294" indent="-112294" defTabSz="224942">
              <a:spcBef>
                <a:spcPts val="0"/>
              </a:spcBef>
              <a:buSzPct val="100000"/>
              <a:buAutoNum type="arabicParenR" startAt="1"/>
              <a:defRPr sz="1500">
                <a:latin typeface="+mn-lt"/>
                <a:ea typeface="+mn-ea"/>
                <a:cs typeface="+mn-cs"/>
                <a:sym typeface="Helvetica"/>
              </a:defRPr>
            </a:pPr>
            <a:r>
              <a:t>Walk through of Core services</a:t>
            </a:r>
            <a:br/>
            <a:r>
              <a:t>ServiceRegistry, Jerker/Csaba</a:t>
            </a:r>
            <a:br/>
            <a:r>
              <a:t>Orchestration, Csaba</a:t>
            </a:r>
            <a:br/>
            <a:r>
              <a:t>Authorisation, Kiran/Csaba</a:t>
            </a:r>
            <a:br/>
            <a:r>
              <a:t>CredentialAuthority, Gabor</a:t>
            </a:r>
            <a:br/>
            <a:r>
              <a:t>DataManager, Jens</a:t>
            </a:r>
            <a:br/>
            <a:r>
              <a:t>Translation, Hasan</a:t>
            </a:r>
            <a:br/>
            <a:r>
              <a:t>EventHandler, Csaba</a:t>
            </a:r>
            <a:br/>
            <a:r>
              <a:t>QoS, Michele/Luis</a:t>
            </a:r>
            <a:br/>
            <a:r>
              <a:t>Gatekeeper, Csaba</a:t>
            </a:r>
            <a:br/>
            <a:r>
              <a:t>Gateway, Csaba</a:t>
            </a:r>
            <a:br/>
            <a:r>
              <a:t>PlantDescription,</a:t>
            </a:r>
            <a:br/>
            <a:r>
              <a:t>Configuration,</a:t>
            </a:r>
            <a:br/>
            <a:r>
              <a:t>WorkflowManager/ </a:t>
            </a:r>
            <a:br/>
            <a:r>
              <a:t>Choreography, Hasan/Csaba</a:t>
            </a:r>
            <a:br/>
            <a:r>
              <a:t>SystemRegistry, DeviceRegistry, On-boarding procedure, Ani/Silia</a:t>
            </a:r>
            <a:br/>
            <a:r>
              <a:t>SmartServiceAgreement, Ulf/Emanuel</a:t>
            </a:r>
            <a:br/>
            <a:r>
              <a:t>Safety Manager, Mirren/Daniela</a:t>
            </a:r>
            <a:br/>
            <a:r>
              <a:t>Self Adaptability - GAMF, Markus</a:t>
            </a:r>
            <a:br/>
            <a:r>
              <a:t>Integration to legacy systems, Mario</a:t>
            </a:r>
            <a:br/>
            <a:r>
              <a:t>Consumer code generation, Cristina</a:t>
            </a:r>
            <a:br/>
            <a:r>
              <a:t>Autonomic orchestration/configuration, An</a:t>
            </a:r>
            <a:br/>
            <a:r>
              <a:t>Modbus TCP, Nadin</a:t>
            </a:r>
            <a:br/>
            <a:r>
              <a:t>PLC integration, Alois</a:t>
            </a:r>
            <a:br/>
            <a:r>
              <a:t>Docker containers, Fernando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7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98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710988" y="863291"/>
            <a:ext cx="7444938" cy="4542188"/>
          </a:xfrm>
          <a:prstGeom prst="rect">
            <a:avLst/>
          </a:prstGeom>
        </p:spPr>
        <p:txBody>
          <a:bodyPr/>
          <a:lstStyle/>
          <a:p>
            <a:pPr marL="160421" indent="-160421">
              <a:spcBef>
                <a:spcPts val="0"/>
              </a:spcBef>
              <a:buSzPct val="100000"/>
              <a:buAutoNum type="arabicParenR" startAt="5"/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SoS integration of core systems: verification, Erik</a:t>
            </a:r>
            <a:br/>
          </a:p>
          <a:p>
            <a:pPr marL="160421" indent="-160421">
              <a:spcBef>
                <a:spcPts val="0"/>
              </a:spcBef>
              <a:buSzPct val="100000"/>
              <a:buAutoNum type="arabicParenR" startAt="5"/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Workshop with MIDIH: FIWARE-Arrowhead integration, Jerker</a:t>
            </a:r>
            <a:br/>
          </a:p>
          <a:p>
            <a:pPr marL="160421" indent="-160421">
              <a:spcBef>
                <a:spcPts val="0"/>
              </a:spcBef>
              <a:buSzPct val="100000"/>
              <a:buAutoNum type="arabicParenR" startAt="5"/>
              <a:defRPr sz="1200">
                <a:latin typeface="+mn-lt"/>
                <a:ea typeface="+mn-ea"/>
                <a:cs typeface="+mn-cs"/>
                <a:sym typeface="Helvetica"/>
              </a:defRPr>
            </a:pPr>
            <a:r>
              <a:t> AoB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emantics interoperability"/>
          <p:cNvSpPr/>
          <p:nvPr/>
        </p:nvSpPr>
        <p:spPr>
          <a:xfrm>
            <a:off x="84666" y="1539893"/>
            <a:ext cx="1686075" cy="948235"/>
          </a:xfrm>
          <a:prstGeom prst="roundRect">
            <a:avLst>
              <a:gd name="adj" fmla="val 20090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Semantics interoperability</a:t>
            </a:r>
          </a:p>
        </p:txBody>
      </p:sp>
      <p:sp>
        <p:nvSpPr>
          <p:cNvPr id="201" name="Orchestration"/>
          <p:cNvSpPr/>
          <p:nvPr/>
        </p:nvSpPr>
        <p:spPr>
          <a:xfrm>
            <a:off x="5582654" y="175270"/>
            <a:ext cx="1604384" cy="523132"/>
          </a:xfrm>
          <a:prstGeom prst="roundRect">
            <a:avLst>
              <a:gd name="adj" fmla="val 36415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Orchestration</a:t>
            </a:r>
          </a:p>
        </p:txBody>
      </p:sp>
      <p:sp>
        <p:nvSpPr>
          <p:cNvPr id="202" name="Autonomic orchestration/configuration"/>
          <p:cNvSpPr/>
          <p:nvPr/>
        </p:nvSpPr>
        <p:spPr>
          <a:xfrm>
            <a:off x="5426955" y="1465835"/>
            <a:ext cx="1604384" cy="1096352"/>
          </a:xfrm>
          <a:prstGeom prst="roundRect">
            <a:avLst>
              <a:gd name="adj" fmla="val 18494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Autonomic orchestration/configuration</a:t>
            </a:r>
          </a:p>
        </p:txBody>
      </p:sp>
      <p:sp>
        <p:nvSpPr>
          <p:cNvPr id="203" name="Configuration"/>
          <p:cNvSpPr/>
          <p:nvPr/>
        </p:nvSpPr>
        <p:spPr>
          <a:xfrm>
            <a:off x="3221087" y="1659312"/>
            <a:ext cx="1527325" cy="523131"/>
          </a:xfrm>
          <a:prstGeom prst="roundRect">
            <a:avLst>
              <a:gd name="adj" fmla="val 36415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Configuration</a:t>
            </a:r>
          </a:p>
        </p:txBody>
      </p:sp>
      <p:sp>
        <p:nvSpPr>
          <p:cNvPr id="204" name="GAMF"/>
          <p:cNvSpPr/>
          <p:nvPr/>
        </p:nvSpPr>
        <p:spPr>
          <a:xfrm>
            <a:off x="5836604" y="3315802"/>
            <a:ext cx="866776" cy="703611"/>
          </a:xfrm>
          <a:prstGeom prst="roundRect">
            <a:avLst>
              <a:gd name="adj" fmla="val 15402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GAMF</a:t>
            </a:r>
          </a:p>
        </p:txBody>
      </p:sp>
      <p:sp>
        <p:nvSpPr>
          <p:cNvPr id="205" name="Interaction…"/>
          <p:cNvSpPr txBox="1"/>
          <p:nvPr/>
        </p:nvSpPr>
        <p:spPr>
          <a:xfrm>
            <a:off x="5756113" y="2613874"/>
            <a:ext cx="1170123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Calibri"/>
                <a:ea typeface="Calibri"/>
                <a:cs typeface="Calibri"/>
                <a:sym typeface="Calibri"/>
              </a:defRPr>
            </a:pPr>
            <a:r>
              <a:t>Interaction</a:t>
            </a:r>
          </a:p>
          <a:p>
            <a:pPr>
              <a:defRPr>
                <a:latin typeface="Calibri"/>
                <a:ea typeface="Calibri"/>
                <a:cs typeface="Calibri"/>
                <a:sym typeface="Calibri"/>
              </a:defRPr>
            </a:pPr>
            <a:r>
              <a:t>desired</a:t>
            </a:r>
          </a:p>
        </p:txBody>
      </p:sp>
      <p:sp>
        <p:nvSpPr>
          <p:cNvPr id="206" name="Asset Broker"/>
          <p:cNvSpPr/>
          <p:nvPr/>
        </p:nvSpPr>
        <p:spPr>
          <a:xfrm>
            <a:off x="7371696" y="1242102"/>
            <a:ext cx="1686075" cy="523132"/>
          </a:xfrm>
          <a:prstGeom prst="roundRect">
            <a:avLst>
              <a:gd name="adj" fmla="val 36415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Asset Broker</a:t>
            </a:r>
          </a:p>
        </p:txBody>
      </p:sp>
      <p:sp>
        <p:nvSpPr>
          <p:cNvPr id="207" name="ServiceRegistry"/>
          <p:cNvSpPr/>
          <p:nvPr/>
        </p:nvSpPr>
        <p:spPr>
          <a:xfrm>
            <a:off x="3751179" y="193908"/>
            <a:ext cx="1747647" cy="502180"/>
          </a:xfrm>
          <a:prstGeom prst="roundRect">
            <a:avLst>
              <a:gd name="adj" fmla="val 34933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ServiceRegistry</a:t>
            </a:r>
          </a:p>
        </p:txBody>
      </p:sp>
      <p:sp>
        <p:nvSpPr>
          <p:cNvPr id="208" name="AAA"/>
          <p:cNvSpPr/>
          <p:nvPr/>
        </p:nvSpPr>
        <p:spPr>
          <a:xfrm>
            <a:off x="7373259" y="188123"/>
            <a:ext cx="677379" cy="502180"/>
          </a:xfrm>
          <a:prstGeom prst="roundRect">
            <a:avLst>
              <a:gd name="adj" fmla="val 34933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AAA</a:t>
            </a:r>
          </a:p>
        </p:txBody>
      </p:sp>
      <p:cxnSp>
        <p:nvCxnSpPr>
          <p:cNvPr id="209" name="Connection Line"/>
          <p:cNvCxnSpPr>
            <a:stCxn id="203" idx="0"/>
            <a:endCxn id="206" idx="0"/>
          </p:cNvCxnSpPr>
          <p:nvPr/>
        </p:nvCxnSpPr>
        <p:spPr>
          <a:xfrm flipV="1">
            <a:off x="3984749" y="1503668"/>
            <a:ext cx="4229985" cy="417210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10" name="Connection Line"/>
          <p:cNvCxnSpPr>
            <a:stCxn id="207" idx="0"/>
            <a:endCxn id="206" idx="0"/>
          </p:cNvCxnSpPr>
          <p:nvPr/>
        </p:nvCxnSpPr>
        <p:spPr>
          <a:xfrm>
            <a:off x="4625002" y="444997"/>
            <a:ext cx="3589732" cy="1058672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11" name="Connection Line"/>
          <p:cNvCxnSpPr>
            <a:stCxn id="206" idx="0"/>
            <a:endCxn id="208" idx="0"/>
          </p:cNvCxnSpPr>
          <p:nvPr/>
        </p:nvCxnSpPr>
        <p:spPr>
          <a:xfrm flipH="1" flipV="1">
            <a:off x="7711948" y="439212"/>
            <a:ext cx="502786" cy="1064457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sp>
        <p:nvSpPr>
          <p:cNvPr id="212" name="PlantDescription"/>
          <p:cNvSpPr/>
          <p:nvPr/>
        </p:nvSpPr>
        <p:spPr>
          <a:xfrm>
            <a:off x="3459431" y="3130500"/>
            <a:ext cx="1933119" cy="523132"/>
          </a:xfrm>
          <a:prstGeom prst="roundRect">
            <a:avLst>
              <a:gd name="adj" fmla="val 36415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PlantDescription</a:t>
            </a:r>
          </a:p>
        </p:txBody>
      </p:sp>
      <p:cxnSp>
        <p:nvCxnSpPr>
          <p:cNvPr id="213" name="Connection Line"/>
          <p:cNvCxnSpPr>
            <a:stCxn id="212" idx="0"/>
            <a:endCxn id="206" idx="0"/>
          </p:cNvCxnSpPr>
          <p:nvPr/>
        </p:nvCxnSpPr>
        <p:spPr>
          <a:xfrm flipV="1">
            <a:off x="4425990" y="1503668"/>
            <a:ext cx="3788744" cy="1888399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14" name="Connection Line"/>
          <p:cNvCxnSpPr>
            <a:stCxn id="201" idx="0"/>
            <a:endCxn id="202" idx="0"/>
          </p:cNvCxnSpPr>
          <p:nvPr/>
        </p:nvCxnSpPr>
        <p:spPr>
          <a:xfrm flipH="1">
            <a:off x="6229147" y="436836"/>
            <a:ext cx="155700" cy="1577175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15" name="Connection Line"/>
          <p:cNvCxnSpPr>
            <a:stCxn id="200" idx="0"/>
            <a:endCxn id="201" idx="0"/>
          </p:cNvCxnSpPr>
          <p:nvPr/>
        </p:nvCxnSpPr>
        <p:spPr>
          <a:xfrm flipV="1">
            <a:off x="927703" y="436836"/>
            <a:ext cx="5457144" cy="1577175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sp>
        <p:nvSpPr>
          <p:cNvPr id="216" name="Translator"/>
          <p:cNvSpPr/>
          <p:nvPr/>
        </p:nvSpPr>
        <p:spPr>
          <a:xfrm>
            <a:off x="918633" y="2973810"/>
            <a:ext cx="1270001" cy="703611"/>
          </a:xfrm>
          <a:prstGeom prst="roundRect">
            <a:avLst>
              <a:gd name="adj" fmla="val 27075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Translator</a:t>
            </a:r>
          </a:p>
        </p:txBody>
      </p:sp>
      <p:cxnSp>
        <p:nvCxnSpPr>
          <p:cNvPr id="217" name="Connection Line"/>
          <p:cNvCxnSpPr>
            <a:stCxn id="216" idx="0"/>
            <a:endCxn id="200" idx="0"/>
          </p:cNvCxnSpPr>
          <p:nvPr/>
        </p:nvCxnSpPr>
        <p:spPr>
          <a:xfrm flipH="1" flipV="1">
            <a:off x="927703" y="2014010"/>
            <a:ext cx="625931" cy="1311606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sp>
        <p:nvSpPr>
          <p:cNvPr id="218" name="Legacy"/>
          <p:cNvSpPr/>
          <p:nvPr/>
        </p:nvSpPr>
        <p:spPr>
          <a:xfrm>
            <a:off x="4016871" y="5018087"/>
            <a:ext cx="866776" cy="502180"/>
          </a:xfrm>
          <a:prstGeom prst="roundRect">
            <a:avLst>
              <a:gd name="adj" fmla="val 37935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Legacy</a:t>
            </a:r>
          </a:p>
        </p:txBody>
      </p:sp>
      <p:cxnSp>
        <p:nvCxnSpPr>
          <p:cNvPr id="219" name="Connection Line"/>
          <p:cNvCxnSpPr>
            <a:stCxn id="212" idx="0"/>
            <a:endCxn id="218" idx="0"/>
          </p:cNvCxnSpPr>
          <p:nvPr/>
        </p:nvCxnSpPr>
        <p:spPr>
          <a:xfrm>
            <a:off x="4425990" y="3392066"/>
            <a:ext cx="24269" cy="1877112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20" name="Connection Line"/>
          <p:cNvCxnSpPr>
            <a:stCxn id="212" idx="0"/>
            <a:endCxn id="201" idx="0"/>
          </p:cNvCxnSpPr>
          <p:nvPr/>
        </p:nvCxnSpPr>
        <p:spPr>
          <a:xfrm flipV="1">
            <a:off x="4425990" y="436836"/>
            <a:ext cx="1958857" cy="2955231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21" name="Connection Line"/>
          <p:cNvCxnSpPr>
            <a:stCxn id="212" idx="0"/>
            <a:endCxn id="207" idx="0"/>
          </p:cNvCxnSpPr>
          <p:nvPr/>
        </p:nvCxnSpPr>
        <p:spPr>
          <a:xfrm flipV="1">
            <a:off x="4425990" y="444997"/>
            <a:ext cx="199013" cy="2947070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22" name="Connection Line"/>
          <p:cNvCxnSpPr>
            <a:stCxn id="212" idx="0"/>
            <a:endCxn id="202" idx="0"/>
          </p:cNvCxnSpPr>
          <p:nvPr/>
        </p:nvCxnSpPr>
        <p:spPr>
          <a:xfrm flipV="1">
            <a:off x="4425990" y="2014010"/>
            <a:ext cx="1803158" cy="1378057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23" name="Connection Line"/>
          <p:cNvCxnSpPr>
            <a:stCxn id="203" idx="0"/>
            <a:endCxn id="202" idx="0"/>
          </p:cNvCxnSpPr>
          <p:nvPr/>
        </p:nvCxnSpPr>
        <p:spPr>
          <a:xfrm>
            <a:off x="3984749" y="1920877"/>
            <a:ext cx="2244399" cy="93134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24" name="Connection Line"/>
          <p:cNvCxnSpPr>
            <a:stCxn id="204" idx="0"/>
            <a:endCxn id="202" idx="0"/>
          </p:cNvCxnSpPr>
          <p:nvPr/>
        </p:nvCxnSpPr>
        <p:spPr>
          <a:xfrm flipH="1" flipV="1">
            <a:off x="6229147" y="2014010"/>
            <a:ext cx="40846" cy="1653598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sp>
        <p:nvSpPr>
          <p:cNvPr id="225" name="SafetyManager"/>
          <p:cNvSpPr/>
          <p:nvPr/>
        </p:nvSpPr>
        <p:spPr>
          <a:xfrm>
            <a:off x="4981922" y="5018087"/>
            <a:ext cx="1747647" cy="502180"/>
          </a:xfrm>
          <a:prstGeom prst="roundRect">
            <a:avLst>
              <a:gd name="adj" fmla="val 37935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SafetyManager</a:t>
            </a:r>
          </a:p>
        </p:txBody>
      </p:sp>
      <p:sp>
        <p:nvSpPr>
          <p:cNvPr id="226" name="SecurityManager"/>
          <p:cNvSpPr/>
          <p:nvPr/>
        </p:nvSpPr>
        <p:spPr>
          <a:xfrm>
            <a:off x="6826225" y="5018087"/>
            <a:ext cx="1933118" cy="502180"/>
          </a:xfrm>
          <a:prstGeom prst="roundRect">
            <a:avLst>
              <a:gd name="adj" fmla="val 37935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SecurityManager</a:t>
            </a:r>
          </a:p>
        </p:txBody>
      </p:sp>
      <p:cxnSp>
        <p:nvCxnSpPr>
          <p:cNvPr id="227" name="Connection Line"/>
          <p:cNvCxnSpPr>
            <a:stCxn id="203" idx="0"/>
            <a:endCxn id="208" idx="0"/>
          </p:cNvCxnSpPr>
          <p:nvPr/>
        </p:nvCxnSpPr>
        <p:spPr>
          <a:xfrm flipV="1">
            <a:off x="3984749" y="439212"/>
            <a:ext cx="3727200" cy="1481666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sp>
        <p:nvSpPr>
          <p:cNvPr id="228" name="DeviceRegistry"/>
          <p:cNvSpPr/>
          <p:nvPr/>
        </p:nvSpPr>
        <p:spPr>
          <a:xfrm>
            <a:off x="24721" y="-112291"/>
            <a:ext cx="1686075" cy="502180"/>
          </a:xfrm>
          <a:prstGeom prst="roundRect">
            <a:avLst>
              <a:gd name="adj" fmla="val 34933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DeviceRegistry</a:t>
            </a:r>
          </a:p>
        </p:txBody>
      </p:sp>
      <p:sp>
        <p:nvSpPr>
          <p:cNvPr id="229" name="SystemRegistry"/>
          <p:cNvSpPr/>
          <p:nvPr/>
        </p:nvSpPr>
        <p:spPr>
          <a:xfrm>
            <a:off x="1903061" y="167109"/>
            <a:ext cx="1747648" cy="502180"/>
          </a:xfrm>
          <a:prstGeom prst="roundRect">
            <a:avLst>
              <a:gd name="adj" fmla="val 34933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SystemRegistry</a:t>
            </a:r>
          </a:p>
        </p:txBody>
      </p:sp>
      <p:cxnSp>
        <p:nvCxnSpPr>
          <p:cNvPr id="230" name="Connection Line"/>
          <p:cNvCxnSpPr>
            <a:stCxn id="212" idx="0"/>
            <a:endCxn id="208" idx="0"/>
          </p:cNvCxnSpPr>
          <p:nvPr/>
        </p:nvCxnSpPr>
        <p:spPr>
          <a:xfrm flipV="1">
            <a:off x="4425990" y="439212"/>
            <a:ext cx="3285959" cy="2952855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sp>
        <p:nvSpPr>
          <p:cNvPr id="231" name="Choreography"/>
          <p:cNvSpPr/>
          <p:nvPr/>
        </p:nvSpPr>
        <p:spPr>
          <a:xfrm>
            <a:off x="24721" y="5043561"/>
            <a:ext cx="1686075" cy="451232"/>
          </a:xfrm>
          <a:prstGeom prst="roundRect">
            <a:avLst>
              <a:gd name="adj" fmla="val 42218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Choreography</a:t>
            </a:r>
          </a:p>
        </p:txBody>
      </p:sp>
      <p:sp>
        <p:nvSpPr>
          <p:cNvPr id="232" name="WorkFlowManager"/>
          <p:cNvSpPr/>
          <p:nvPr/>
        </p:nvSpPr>
        <p:spPr>
          <a:xfrm>
            <a:off x="1730391" y="5043561"/>
            <a:ext cx="2189825" cy="451232"/>
          </a:xfrm>
          <a:prstGeom prst="roundRect">
            <a:avLst>
              <a:gd name="adj" fmla="val 42218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WorkFlowManager</a:t>
            </a:r>
          </a:p>
        </p:txBody>
      </p:sp>
      <p:sp>
        <p:nvSpPr>
          <p:cNvPr id="233" name="Gatekeeper/…"/>
          <p:cNvSpPr/>
          <p:nvPr/>
        </p:nvSpPr>
        <p:spPr>
          <a:xfrm>
            <a:off x="7289800" y="2718271"/>
            <a:ext cx="1849868" cy="765098"/>
          </a:xfrm>
          <a:prstGeom prst="roundRect">
            <a:avLst>
              <a:gd name="adj" fmla="val 24899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>
              <a:defRPr>
                <a:latin typeface="Calibri"/>
                <a:ea typeface="Calibri"/>
                <a:cs typeface="Calibri"/>
                <a:sym typeface="Calibri"/>
              </a:defRPr>
            </a:pPr>
            <a:r>
              <a:t>Gatekeeper/</a:t>
            </a:r>
          </a:p>
          <a:p>
            <a:pPr>
              <a:defRPr>
                <a:latin typeface="Calibri"/>
                <a:ea typeface="Calibri"/>
                <a:cs typeface="Calibri"/>
                <a:sym typeface="Calibri"/>
              </a:defRPr>
            </a:pPr>
            <a:r>
              <a:t>Gateway</a:t>
            </a:r>
          </a:p>
        </p:txBody>
      </p:sp>
      <p:cxnSp>
        <p:nvCxnSpPr>
          <p:cNvPr id="234" name="Connection Line"/>
          <p:cNvCxnSpPr>
            <a:stCxn id="233" idx="0"/>
            <a:endCxn id="208" idx="0"/>
          </p:cNvCxnSpPr>
          <p:nvPr/>
        </p:nvCxnSpPr>
        <p:spPr>
          <a:xfrm flipH="1" flipV="1">
            <a:off x="7711948" y="439212"/>
            <a:ext cx="502786" cy="2661608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sp>
        <p:nvSpPr>
          <p:cNvPr id="235" name="AutoGen"/>
          <p:cNvSpPr/>
          <p:nvPr/>
        </p:nvSpPr>
        <p:spPr>
          <a:xfrm>
            <a:off x="2062301" y="2486162"/>
            <a:ext cx="1429168" cy="523132"/>
          </a:xfrm>
          <a:prstGeom prst="roundRect">
            <a:avLst>
              <a:gd name="adj" fmla="val 36415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AutoGen</a:t>
            </a:r>
          </a:p>
        </p:txBody>
      </p:sp>
      <p:cxnSp>
        <p:nvCxnSpPr>
          <p:cNvPr id="236" name="Connection Line"/>
          <p:cNvCxnSpPr>
            <a:stCxn id="235" idx="0"/>
            <a:endCxn id="228" idx="0"/>
          </p:cNvCxnSpPr>
          <p:nvPr/>
        </p:nvCxnSpPr>
        <p:spPr>
          <a:xfrm flipH="1" flipV="1">
            <a:off x="867758" y="138798"/>
            <a:ext cx="1909128" cy="2608931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37" name="Connection Line"/>
          <p:cNvCxnSpPr>
            <a:stCxn id="235" idx="0"/>
            <a:endCxn id="229" idx="0"/>
          </p:cNvCxnSpPr>
          <p:nvPr/>
        </p:nvCxnSpPr>
        <p:spPr>
          <a:xfrm flipH="1" flipV="1">
            <a:off x="2776885" y="418198"/>
            <a:ext cx="1" cy="2329531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38" name="Connection Line"/>
          <p:cNvCxnSpPr>
            <a:stCxn id="212" idx="0"/>
            <a:endCxn id="235" idx="0"/>
          </p:cNvCxnSpPr>
          <p:nvPr/>
        </p:nvCxnSpPr>
        <p:spPr>
          <a:xfrm flipH="1" flipV="1">
            <a:off x="2776885" y="2747728"/>
            <a:ext cx="1649106" cy="644339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39" name="Connection Line"/>
          <p:cNvCxnSpPr>
            <a:stCxn id="235" idx="0"/>
            <a:endCxn id="203" idx="0"/>
          </p:cNvCxnSpPr>
          <p:nvPr/>
        </p:nvCxnSpPr>
        <p:spPr>
          <a:xfrm flipV="1">
            <a:off x="2776885" y="1920877"/>
            <a:ext cx="1207865" cy="826852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cxnSp>
        <p:nvCxnSpPr>
          <p:cNvPr id="240" name="Connection Line"/>
          <p:cNvCxnSpPr>
            <a:stCxn id="200" idx="0"/>
            <a:endCxn id="235" idx="0"/>
          </p:cNvCxnSpPr>
          <p:nvPr/>
        </p:nvCxnSpPr>
        <p:spPr>
          <a:xfrm>
            <a:off x="927703" y="2014010"/>
            <a:ext cx="1849183" cy="733719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  <p:sp>
        <p:nvSpPr>
          <p:cNvPr id="241" name="CA"/>
          <p:cNvSpPr/>
          <p:nvPr/>
        </p:nvSpPr>
        <p:spPr>
          <a:xfrm>
            <a:off x="8236859" y="167109"/>
            <a:ext cx="677379" cy="502180"/>
          </a:xfrm>
          <a:prstGeom prst="roundRect">
            <a:avLst>
              <a:gd name="adj" fmla="val 34933"/>
            </a:avLst>
          </a:prstGeom>
          <a:solidFill>
            <a:srgbClr val="FFFFFF"/>
          </a:solidFill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CA</a:t>
            </a:r>
          </a:p>
        </p:txBody>
      </p:sp>
      <p:cxnSp>
        <p:nvCxnSpPr>
          <p:cNvPr id="242" name="Connection Line"/>
          <p:cNvCxnSpPr>
            <a:stCxn id="208" idx="0"/>
            <a:endCxn id="241" idx="0"/>
          </p:cNvCxnSpPr>
          <p:nvPr/>
        </p:nvCxnSpPr>
        <p:spPr>
          <a:xfrm flipV="1">
            <a:off x="7711948" y="418198"/>
            <a:ext cx="863601" cy="21015"/>
          </a:xfrm>
          <a:prstGeom prst="straightConnector1">
            <a:avLst/>
          </a:prstGeom>
          <a:ln w="25400">
            <a:solidFill>
              <a:schemeClr val="accent1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cxn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5" name="MoM"/>
          <p:cNvSpPr txBox="1"/>
          <p:nvPr>
            <p:ph type="title"/>
          </p:nvPr>
        </p:nvSpPr>
        <p:spPr>
          <a:xfrm>
            <a:off x="799888" y="916071"/>
            <a:ext cx="7444938" cy="586587"/>
          </a:xfrm>
          <a:prstGeom prst="rect">
            <a:avLst/>
          </a:prstGeom>
        </p:spPr>
        <p:txBody>
          <a:bodyPr/>
          <a:lstStyle>
            <a:lvl1pPr defTabSz="402336">
              <a:defRPr sz="3168"/>
            </a:lvl1pPr>
          </a:lstStyle>
          <a:p>
            <a:pPr/>
            <a:r>
              <a:t>MoM</a:t>
            </a:r>
          </a:p>
        </p:txBody>
      </p:sp>
      <p:sp>
        <p:nvSpPr>
          <p:cNvPr id="246" name="In Arrowhead Framework wiki, git repository…"/>
          <p:cNvSpPr txBox="1"/>
          <p:nvPr>
            <p:ph type="body" idx="1"/>
          </p:nvPr>
        </p:nvSpPr>
        <p:spPr>
          <a:xfrm>
            <a:off x="799889" y="1502657"/>
            <a:ext cx="8261358" cy="4212345"/>
          </a:xfrm>
          <a:prstGeom prst="rect">
            <a:avLst/>
          </a:prstGeom>
        </p:spPr>
        <p:txBody>
          <a:bodyPr/>
          <a:lstStyle/>
          <a:p>
            <a:pPr/>
            <a:r>
              <a:t>In Arrowhead Framework wiki, git repository</a:t>
            </a:r>
          </a:p>
          <a:p>
            <a:pPr/>
            <a:r>
              <a:t>9_Meetings/Core_system_development/180320/AF_development_coordination.xlsx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